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20.10.2016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34" y="353119"/>
            <a:ext cx="2463479" cy="60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60647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 smtClean="0"/>
              <a:t>KAMPUS MU - DSPS </a:t>
            </a:r>
            <a:r>
              <a:rPr lang="cs-CZ" sz="1400" b="1" dirty="0" smtClean="0"/>
              <a:t>– zásady úpravy původních výkresů</a:t>
            </a:r>
            <a:endParaRPr lang="cs-CZ" sz="14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4896544" cy="5826298"/>
          </a:xfrm>
        </p:spPr>
        <p:txBody>
          <a:bodyPr>
            <a:noAutofit/>
          </a:bodyPr>
          <a:lstStyle/>
          <a:p>
            <a:pPr marL="171450" indent="-171450" algn="l"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Skutečné provedení musí být zakresleno vždy jako nová plnohodnotná revize stávající dokumentace - stejný název výkresu i soboru, mění se poslední dvojčíslí revize a tato musí být popsána </a:t>
            </a:r>
            <a:r>
              <a:rPr lang="cs-CZ" sz="1000" u="sng" dirty="0" smtClean="0">
                <a:solidFill>
                  <a:srgbClr val="FF0000"/>
                </a:solidFill>
              </a:rPr>
              <a:t>v tabulce nad razítkem výkresu</a:t>
            </a:r>
            <a:r>
              <a:rPr lang="cs-CZ" sz="1000" dirty="0" smtClean="0">
                <a:solidFill>
                  <a:schemeClr val="tx1"/>
                </a:solidFill>
              </a:rPr>
              <a:t>, </a:t>
            </a:r>
            <a:r>
              <a:rPr lang="cs-CZ" sz="1000" u="sng" dirty="0" smtClean="0">
                <a:solidFill>
                  <a:schemeClr val="tx1"/>
                </a:solidFill>
              </a:rPr>
              <a:t>není přípustné použití pouze výřezu,  i když zadávací dokumentace měla podobu výřezu!</a:t>
            </a:r>
          </a:p>
          <a:p>
            <a:pPr marL="171450" indent="-171450" algn="l">
              <a:buFontTx/>
              <a:buChar char="-"/>
            </a:pPr>
            <a:r>
              <a:rPr lang="cs-CZ" sz="1000" u="sng" dirty="0" smtClean="0">
                <a:solidFill>
                  <a:srgbClr val="FF0000"/>
                </a:solidFill>
              </a:rPr>
              <a:t>Logo </a:t>
            </a:r>
            <a:r>
              <a:rPr lang="cs-CZ" sz="1000" u="sng" dirty="0" err="1" smtClean="0">
                <a:solidFill>
                  <a:srgbClr val="FF0000"/>
                </a:solidFill>
              </a:rPr>
              <a:t>Aplus</a:t>
            </a:r>
            <a:r>
              <a:rPr lang="cs-CZ" sz="1000" u="sng" dirty="0" smtClean="0">
                <a:solidFill>
                  <a:srgbClr val="FF0000"/>
                </a:solidFill>
              </a:rPr>
              <a:t> včetně jmen musí být vypuštěno – možno nahradit jménem zpracovatele revize DSPS</a:t>
            </a:r>
          </a:p>
          <a:p>
            <a:pPr marL="171450" indent="-171450" algn="l"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Výkresy musí být rozlišeny podle profesí </a:t>
            </a:r>
            <a:r>
              <a:rPr lang="cs-CZ" sz="1000" dirty="0">
                <a:solidFill>
                  <a:schemeClr val="tx1"/>
                </a:solidFill>
              </a:rPr>
              <a:t>01-stavební řešení, 07 – rozvody chladu, 10-elektroinstalace, 12-slaboproudé rozvody, 13-měření a regulace</a:t>
            </a:r>
            <a:r>
              <a:rPr lang="cs-CZ" sz="1000" dirty="0" smtClean="0">
                <a:solidFill>
                  <a:schemeClr val="tx1"/>
                </a:solidFill>
              </a:rPr>
              <a:t>…</a:t>
            </a:r>
          </a:p>
          <a:p>
            <a:pPr marL="171450" indent="-171450" algn="l">
              <a:buFontTx/>
              <a:buChar char="-"/>
            </a:pPr>
            <a:r>
              <a:rPr lang="cs-CZ" sz="1000" u="sng" dirty="0" smtClean="0">
                <a:solidFill>
                  <a:schemeClr val="tx1"/>
                </a:solidFill>
              </a:rPr>
              <a:t>název </a:t>
            </a:r>
            <a:r>
              <a:rPr lang="cs-CZ" sz="1000" u="sng" dirty="0">
                <a:solidFill>
                  <a:schemeClr val="tx1"/>
                </a:solidFill>
              </a:rPr>
              <a:t>souboru </a:t>
            </a:r>
            <a:r>
              <a:rPr lang="cs-CZ" sz="1000" u="sng" dirty="0" smtClean="0">
                <a:solidFill>
                  <a:schemeClr val="tx1"/>
                </a:solidFill>
              </a:rPr>
              <a:t>v </a:t>
            </a:r>
            <a:r>
              <a:rPr lang="cs-CZ" sz="1000" u="sng" dirty="0" err="1" smtClean="0">
                <a:solidFill>
                  <a:schemeClr val="tx1"/>
                </a:solidFill>
              </a:rPr>
              <a:t>digit</a:t>
            </a:r>
            <a:r>
              <a:rPr lang="cs-CZ" sz="1000" u="sng" dirty="0" smtClean="0">
                <a:solidFill>
                  <a:schemeClr val="tx1"/>
                </a:solidFill>
              </a:rPr>
              <a:t>. podobě musí </a:t>
            </a:r>
            <a:r>
              <a:rPr lang="cs-CZ" sz="1000" u="sng" dirty="0">
                <a:solidFill>
                  <a:schemeClr val="tx1"/>
                </a:solidFill>
              </a:rPr>
              <a:t>odpovídat původnímu souboru včetně textu za kodifikací (BIO – DSP – F 311 - 01 - 010 – </a:t>
            </a:r>
            <a:r>
              <a:rPr lang="cs-CZ" sz="1000" u="sng" dirty="0" err="1">
                <a:solidFill>
                  <a:schemeClr val="tx1"/>
                </a:solidFill>
              </a:rPr>
              <a:t>xx_Pudorys</a:t>
            </a:r>
            <a:r>
              <a:rPr lang="cs-CZ" sz="1000" u="sng" dirty="0">
                <a:solidFill>
                  <a:schemeClr val="tx1"/>
                </a:solidFill>
              </a:rPr>
              <a:t> 1PP), změní se pouze </a:t>
            </a:r>
            <a:r>
              <a:rPr lang="cs-CZ" sz="1000" u="sng" dirty="0" err="1">
                <a:solidFill>
                  <a:schemeClr val="tx1"/>
                </a:solidFill>
              </a:rPr>
              <a:t>č.revize</a:t>
            </a:r>
            <a:r>
              <a:rPr lang="cs-CZ" sz="1000" u="sng" dirty="0" smtClean="0">
                <a:solidFill>
                  <a:schemeClr val="tx1"/>
                </a:solidFill>
              </a:rPr>
              <a:t>“ </a:t>
            </a:r>
            <a:endParaRPr lang="cs-CZ" sz="1000" u="sng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Do DSPS patří i aktualizace Technické zprávy</a:t>
            </a:r>
            <a:r>
              <a:rPr lang="cs-CZ" sz="1000" dirty="0" smtClean="0">
                <a:solidFill>
                  <a:schemeClr val="tx1"/>
                </a:solidFill>
              </a:rPr>
              <a:t>! – stačí na konec TZ dopsat aktualizaci</a:t>
            </a:r>
            <a:endParaRPr lang="cs-CZ" sz="1000" dirty="0" smtClean="0">
              <a:solidFill>
                <a:schemeClr val="tx1"/>
              </a:solidFill>
            </a:endParaRP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v </a:t>
            </a:r>
            <a:r>
              <a:rPr lang="cs-CZ" sz="1000" dirty="0">
                <a:solidFill>
                  <a:schemeClr val="tx1"/>
                </a:solidFill>
              </a:rPr>
              <a:t>DSPS musí být zakresleny, zapsány či jinak zaznamenány </a:t>
            </a:r>
            <a:r>
              <a:rPr lang="cs-CZ" sz="1000" dirty="0" smtClean="0">
                <a:solidFill>
                  <a:schemeClr val="tx1"/>
                </a:solidFill>
              </a:rPr>
              <a:t>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 provedené </a:t>
            </a:r>
            <a:r>
              <a:rPr lang="cs-CZ" sz="1000" dirty="0">
                <a:solidFill>
                  <a:schemeClr val="tx1"/>
                </a:solidFill>
              </a:rPr>
              <a:t>úpravy oproti všem stávajících výkresům a textům ve všech profesích a oddílech dotčených prováděním díla</a:t>
            </a:r>
            <a:r>
              <a:rPr lang="cs-CZ" sz="1000" dirty="0" smtClean="0">
                <a:solidFill>
                  <a:schemeClr val="tx1"/>
                </a:solidFill>
              </a:rPr>
              <a:t>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 veškerá </a:t>
            </a:r>
            <a:r>
              <a:rPr lang="cs-CZ" sz="1000" dirty="0">
                <a:solidFill>
                  <a:schemeClr val="tx1"/>
                </a:solidFill>
              </a:rPr>
              <a:t>stávající i nová zařízení, rozvody, konstrukce a výsledky ostatních provedených stavebních prací, dodávek či služeb</a:t>
            </a:r>
            <a:r>
              <a:rPr lang="cs-CZ" sz="1000" dirty="0" smtClean="0">
                <a:solidFill>
                  <a:schemeClr val="tx1"/>
                </a:solidFill>
              </a:rPr>
              <a:t>.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 smtClean="0">
                <a:solidFill>
                  <a:srgbClr val="FF0000"/>
                </a:solidFill>
              </a:rPr>
              <a:t>Místo změny musí být označeno ve výkresu bublinou. 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u="sng" dirty="0" smtClean="0">
                <a:solidFill>
                  <a:srgbClr val="FF0000"/>
                </a:solidFill>
              </a:rPr>
              <a:t>Vždy musí být uvedeno číslo revize a název revize a její autor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DSPS </a:t>
            </a:r>
            <a:r>
              <a:rPr lang="cs-CZ" sz="1000" dirty="0">
                <a:solidFill>
                  <a:schemeClr val="tx1"/>
                </a:solidFill>
              </a:rPr>
              <a:t>musí obsahovat rovněž plnohodnotné půdorysy, řezy, příp. </a:t>
            </a:r>
            <a:r>
              <a:rPr lang="cs-CZ" sz="1000" dirty="0" smtClean="0">
                <a:solidFill>
                  <a:schemeClr val="tx1"/>
                </a:solidFill>
              </a:rPr>
              <a:t>axonometrie</a:t>
            </a:r>
            <a:r>
              <a:rPr lang="cs-CZ" sz="1000" dirty="0">
                <a:solidFill>
                  <a:schemeClr val="tx1"/>
                </a:solidFill>
              </a:rPr>
              <a:t>, nikoliv jen výřezy</a:t>
            </a:r>
            <a:r>
              <a:rPr lang="cs-CZ" sz="1000" dirty="0" smtClean="0">
                <a:solidFill>
                  <a:schemeClr val="tx1"/>
                </a:solidFill>
              </a:rPr>
              <a:t>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bude podepsána osobou, která byla za její zpracování u zhotovitele </a:t>
            </a:r>
            <a:r>
              <a:rPr lang="cs-CZ" sz="1000" dirty="0" smtClean="0">
                <a:solidFill>
                  <a:schemeClr val="tx1"/>
                </a:solidFill>
              </a:rPr>
              <a:t>odpovědná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 smtClean="0">
                <a:solidFill>
                  <a:schemeClr val="tx1"/>
                </a:solidFill>
              </a:rPr>
              <a:t>V </a:t>
            </a:r>
            <a:r>
              <a:rPr lang="cs-CZ" sz="1000" dirty="0">
                <a:solidFill>
                  <a:schemeClr val="tx1"/>
                </a:solidFill>
              </a:rPr>
              <a:t>případě nového výkresu mu musí být přiděleno nové číslo za dodržení konvence značení  výkresů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000" dirty="0" smtClean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000" b="1" dirty="0" smtClean="0">
                <a:solidFill>
                  <a:schemeClr val="tx1"/>
                </a:solidFill>
              </a:rPr>
              <a:t>UPOZORNĚNÍ</a:t>
            </a:r>
            <a:r>
              <a:rPr lang="cs-CZ" sz="1000" dirty="0" smtClean="0">
                <a:solidFill>
                  <a:schemeClr val="tx1"/>
                </a:solidFill>
              </a:rPr>
              <a:t>: </a:t>
            </a:r>
            <a:endParaRPr lang="cs-CZ" sz="1000" dirty="0">
              <a:solidFill>
                <a:schemeClr val="tx1"/>
              </a:solidFill>
            </a:endParaRPr>
          </a:p>
          <a:p>
            <a:pPr algn="l"/>
            <a:r>
              <a:rPr lang="cs-CZ" sz="1000" dirty="0" smtClean="0">
                <a:solidFill>
                  <a:schemeClr val="tx1"/>
                </a:solidFill>
              </a:rPr>
              <a:t>V</a:t>
            </a:r>
            <a:r>
              <a:rPr lang="cs-CZ" sz="1000" dirty="0">
                <a:solidFill>
                  <a:schemeClr val="tx1"/>
                </a:solidFill>
              </a:rPr>
              <a:t> elektronické verzi v souborech ve formátu .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musí být u DSP řemesel referenční soubory (stavební půdorys</a:t>
            </a:r>
            <a:r>
              <a:rPr lang="cs-CZ" sz="1000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cs-CZ" sz="1000" b="1" dirty="0" smtClean="0">
              <a:solidFill>
                <a:schemeClr val="tx1"/>
              </a:solidFill>
            </a:endParaRPr>
          </a:p>
          <a:p>
            <a:pPr algn="l"/>
            <a:r>
              <a:rPr lang="cs-CZ" sz="1000" b="1" dirty="0" smtClean="0">
                <a:solidFill>
                  <a:schemeClr val="tx1"/>
                </a:solidFill>
              </a:rPr>
              <a:t>Poznámka</a:t>
            </a:r>
            <a:r>
              <a:rPr lang="cs-CZ" sz="10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000" dirty="0" err="1">
                <a:solidFill>
                  <a:schemeClr val="tx1"/>
                </a:solidFill>
              </a:rPr>
              <a:t>relative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smtClean="0">
                <a:solidFill>
                  <a:schemeClr val="tx1"/>
                </a:solidFill>
              </a:rPr>
              <a:t>/full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000" dirty="0" err="1">
                <a:solidFill>
                  <a:schemeClr val="tx1"/>
                </a:solidFill>
              </a:rPr>
              <a:t>xref</a:t>
            </a:r>
            <a:r>
              <a:rPr lang="cs-CZ" sz="10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Na závěr při exportu souborů je také nutné použít příkaz </a:t>
            </a:r>
            <a:r>
              <a:rPr lang="cs-CZ" sz="1000" dirty="0" err="1">
                <a:solidFill>
                  <a:schemeClr val="tx1"/>
                </a:solidFill>
              </a:rPr>
              <a:t>eTransmit</a:t>
            </a:r>
            <a:r>
              <a:rPr lang="cs-CZ" sz="1000" dirty="0">
                <a:solidFill>
                  <a:schemeClr val="tx1"/>
                </a:solidFill>
              </a:rPr>
              <a:t>, který zazipuje soubor 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včetně všech dalších potřebných soborů, mimo jiné i XREF</a:t>
            </a:r>
          </a:p>
        </p:txBody>
      </p:sp>
      <p:sp>
        <p:nvSpPr>
          <p:cNvPr id="4" name="Ovál 3"/>
          <p:cNvSpPr/>
          <p:nvPr/>
        </p:nvSpPr>
        <p:spPr>
          <a:xfrm>
            <a:off x="5731731" y="1721523"/>
            <a:ext cx="2940882" cy="78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6059364" y="614015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4355976" y="3356992"/>
            <a:ext cx="2119816" cy="2850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endCxn id="4" idx="2"/>
          </p:cNvCxnSpPr>
          <p:nvPr/>
        </p:nvCxnSpPr>
        <p:spPr>
          <a:xfrm flipV="1">
            <a:off x="4355976" y="2112141"/>
            <a:ext cx="1375755" cy="1244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3275856" y="1124744"/>
            <a:ext cx="3199936" cy="508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3270349" y="1124744"/>
            <a:ext cx="2525787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ál 26"/>
          <p:cNvSpPr/>
          <p:nvPr/>
        </p:nvSpPr>
        <p:spPr>
          <a:xfrm>
            <a:off x="5884130" y="260647"/>
            <a:ext cx="3080358" cy="15841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6" name="Přímá spojnice se šipkou 35"/>
          <p:cNvCxnSpPr/>
          <p:nvPr/>
        </p:nvCxnSpPr>
        <p:spPr>
          <a:xfrm flipV="1">
            <a:off x="5076056" y="1196752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264</Words>
  <Application>Microsoft Office PowerPoint</Application>
  <PresentationFormat>Předvádění na obrazovce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Motiv systému Office</vt:lpstr>
      <vt:lpstr>KAMPUS MU - DSPS – zásady úpravy původních výkresů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Sitarcik</cp:lastModifiedBy>
  <cp:revision>12</cp:revision>
  <dcterms:created xsi:type="dcterms:W3CDTF">2015-06-18T06:50:06Z</dcterms:created>
  <dcterms:modified xsi:type="dcterms:W3CDTF">2016-10-20T07:03:02Z</dcterms:modified>
</cp:coreProperties>
</file>